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embeddedFontLst>
    <p:embeddedFont>
      <p:font typeface="OPPOSans R"/>
      <p:regular r:id="rId20"/>
    </p:embeddedFont>
    <p:embeddedFont>
      <p:font typeface="OPPOSans H"/>
      <p:regular r:id="rId21"/>
    </p:embeddedFont>
    <p:embeddedFont>
      <p:font typeface="OPPOSans B"/>
      <p:regular r:id="rId22"/>
    </p:embeddedFont>
    <p:embeddedFont>
      <p:font typeface="Source Han Sans CN Bold"/>
      <p:regular r:id="rId23"/>
    </p:embeddedFont>
    <p:embeddedFont>
      <p:font typeface="Source Han Sans"/>
      <p:regular r:id="rId24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font" Target="fonts/font5.fntdata"/>
<Relationship Id="rId21" Type="http://schemas.openxmlformats.org/officeDocument/2006/relationships/font" Target="fonts/font1.fntdata"/>
<Relationship Id="rId22" Type="http://schemas.openxmlformats.org/officeDocument/2006/relationships/font" Target="fonts/font4.fntdata"/>
<Relationship Id="rId23" Type="http://schemas.openxmlformats.org/officeDocument/2006/relationships/font" Target="fonts/font3.fntdata"/>
<Relationship Id="rId24" Type="http://schemas.openxmlformats.org/officeDocument/2006/relationships/font" Target="fonts/font2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Relationship Id="rId3" Type="http://schemas.openxmlformats.org/officeDocument/2006/relationships/image" Target="../media/image8.png"/>
<Relationship Id="rId4" Type="http://schemas.openxmlformats.org/officeDocument/2006/relationships/image" Target="../media/image10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4.jpe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4070411" flipH="0" flipV="0">
            <a:off x="392268" y="3824355"/>
            <a:ext cx="499381" cy="499381"/>
          </a:xfrm>
          <a:prstGeom prst="flowChartConnector">
            <a:avLst/>
          </a:prstGeom>
          <a:noFill/>
          <a:ln w="9525" cap="sq">
            <a:solidFill>
              <a:schemeClr val="accent1"/>
            </a:solidFill>
            <a:miter/>
          </a:ln>
          <a:effectLst>
            <a:outerShdw dist="0" blurRad="190500" dir="0" sx="100000" sy="100000" kx="0" ky="0" algn="ctr" rotWithShape="0">
              <a:schemeClr val="tx1">
                <a:lumMod val="85000"/>
                <a:lumOff val="15000"/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32146" y="6069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5258743"/>
            <a:ext cx="1768477" cy="950598"/>
          </a:xfrm>
          <a:custGeom>
            <a:avLst/>
            <a:gdLst>
              <a:gd name="connsiteX0" fmla="*/ 300 w 2676562"/>
              <a:gd name="connsiteY0" fmla="*/ 1062659 h 1398242"/>
              <a:gd name="connsiteX1" fmla="*/ 4177 w 2676562"/>
              <a:gd name="connsiteY1" fmla="*/ 100368 h 1398242"/>
              <a:gd name="connsiteX2" fmla="*/ 133166 w 2676562"/>
              <a:gd name="connsiteY2" fmla="*/ 0 h 1398242"/>
              <a:gd name="connsiteX3" fmla="*/ 1447836 w 2676562"/>
              <a:gd name="connsiteY3" fmla="*/ 2563 h 1398242"/>
              <a:gd name="connsiteX4" fmla="*/ 1788764 w 2676562"/>
              <a:gd name="connsiteY4" fmla="*/ 336550 h 1398242"/>
              <a:gd name="connsiteX5" fmla="*/ 2524161 w 2676562"/>
              <a:gd name="connsiteY5" fmla="*/ 332763 h 1398242"/>
              <a:gd name="connsiteX6" fmla="*/ 2676562 w 2676562"/>
              <a:gd name="connsiteY6" fmla="*/ 497863 h 1398242"/>
              <a:gd name="connsiteX7" fmla="*/ 2675693 w 2676562"/>
              <a:gd name="connsiteY7" fmla="*/ 1173784 h 1398242"/>
              <a:gd name="connsiteX8" fmla="*/ 2461864 w 2676562"/>
              <a:gd name="connsiteY8" fmla="*/ 1398242 h 1398242"/>
              <a:gd name="connsiteX9" fmla="*/ 317316 w 2676562"/>
              <a:gd name="connsiteY9" fmla="*/ 1388717 h 1398242"/>
              <a:gd name="connsiteX10" fmla="*/ 300 w 2676562"/>
              <a:gd name="connsiteY10" fmla="*/ 1062659 h 1398242"/>
            </a:gdLst>
            <a:rect l="l" t="t" r="r" b="b"/>
            <a:pathLst>
              <a:path w="2676562" h="1398242">
                <a:moveTo>
                  <a:pt x="300" y="1062659"/>
                </a:moveTo>
                <a:cubicBezTo>
                  <a:pt x="-1583" y="790579"/>
                  <a:pt x="6060" y="372448"/>
                  <a:pt x="4177" y="100368"/>
                </a:cubicBezTo>
                <a:lnTo>
                  <a:pt x="133166" y="0"/>
                </a:lnTo>
                <a:lnTo>
                  <a:pt x="1447836" y="2563"/>
                </a:lnTo>
                <a:lnTo>
                  <a:pt x="1788764" y="336550"/>
                </a:lnTo>
                <a:lnTo>
                  <a:pt x="2524161" y="332763"/>
                </a:lnTo>
                <a:lnTo>
                  <a:pt x="2676562" y="497863"/>
                </a:lnTo>
                <a:cubicBezTo>
                  <a:pt x="2676272" y="723170"/>
                  <a:pt x="2675983" y="948477"/>
                  <a:pt x="2675693" y="1173784"/>
                </a:cubicBezTo>
                <a:lnTo>
                  <a:pt x="2461864" y="1398242"/>
                </a:lnTo>
                <a:lnTo>
                  <a:pt x="317316" y="1388717"/>
                </a:lnTo>
                <a:lnTo>
                  <a:pt x="300" y="1062659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74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36923" y="5490518"/>
            <a:ext cx="906152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36923" y="5837803"/>
            <a:ext cx="1591954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AiPPT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736850" y="5258743"/>
            <a:ext cx="1768477" cy="950598"/>
          </a:xfrm>
          <a:custGeom>
            <a:avLst/>
            <a:gdLst>
              <a:gd name="connsiteX0" fmla="*/ 300 w 2676562"/>
              <a:gd name="connsiteY0" fmla="*/ 1062659 h 1398242"/>
              <a:gd name="connsiteX1" fmla="*/ 4177 w 2676562"/>
              <a:gd name="connsiteY1" fmla="*/ 100368 h 1398242"/>
              <a:gd name="connsiteX2" fmla="*/ 133166 w 2676562"/>
              <a:gd name="connsiteY2" fmla="*/ 0 h 1398242"/>
              <a:gd name="connsiteX3" fmla="*/ 1447836 w 2676562"/>
              <a:gd name="connsiteY3" fmla="*/ 2563 h 1398242"/>
              <a:gd name="connsiteX4" fmla="*/ 1788764 w 2676562"/>
              <a:gd name="connsiteY4" fmla="*/ 336550 h 1398242"/>
              <a:gd name="connsiteX5" fmla="*/ 2524161 w 2676562"/>
              <a:gd name="connsiteY5" fmla="*/ 332763 h 1398242"/>
              <a:gd name="connsiteX6" fmla="*/ 2676562 w 2676562"/>
              <a:gd name="connsiteY6" fmla="*/ 497863 h 1398242"/>
              <a:gd name="connsiteX7" fmla="*/ 2675693 w 2676562"/>
              <a:gd name="connsiteY7" fmla="*/ 1173784 h 1398242"/>
              <a:gd name="connsiteX8" fmla="*/ 2461864 w 2676562"/>
              <a:gd name="connsiteY8" fmla="*/ 1398242 h 1398242"/>
              <a:gd name="connsiteX9" fmla="*/ 317316 w 2676562"/>
              <a:gd name="connsiteY9" fmla="*/ 1388717 h 1398242"/>
              <a:gd name="connsiteX10" fmla="*/ 300 w 2676562"/>
              <a:gd name="connsiteY10" fmla="*/ 1062659 h 1398242"/>
            </a:gdLst>
            <a:rect l="l" t="t" r="r" b="b"/>
            <a:pathLst>
              <a:path w="2676562" h="1398242">
                <a:moveTo>
                  <a:pt x="300" y="1062659"/>
                </a:moveTo>
                <a:cubicBezTo>
                  <a:pt x="-1583" y="790579"/>
                  <a:pt x="6060" y="372448"/>
                  <a:pt x="4177" y="100368"/>
                </a:cubicBezTo>
                <a:lnTo>
                  <a:pt x="133166" y="0"/>
                </a:lnTo>
                <a:lnTo>
                  <a:pt x="1447836" y="2563"/>
                </a:lnTo>
                <a:lnTo>
                  <a:pt x="1788764" y="336550"/>
                </a:lnTo>
                <a:lnTo>
                  <a:pt x="2524161" y="332763"/>
                </a:lnTo>
                <a:lnTo>
                  <a:pt x="2676562" y="497863"/>
                </a:lnTo>
                <a:cubicBezTo>
                  <a:pt x="2676272" y="723170"/>
                  <a:pt x="2675983" y="948477"/>
                  <a:pt x="2675693" y="1173784"/>
                </a:cubicBezTo>
                <a:lnTo>
                  <a:pt x="2461864" y="1398242"/>
                </a:lnTo>
                <a:lnTo>
                  <a:pt x="317316" y="1388717"/>
                </a:lnTo>
                <a:lnTo>
                  <a:pt x="300" y="1062659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74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913373" y="5490518"/>
            <a:ext cx="677552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913373" y="5837803"/>
            <a:ext cx="1591954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202X.XX.XX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103181" y="718559"/>
            <a:ext cx="522605" cy="522605"/>
          </a:xfrm>
          <a:prstGeom prst="mathMultiply">
            <a:avLst>
              <a:gd name="adj1" fmla="val 1312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371375" y="5636419"/>
            <a:ext cx="1110138" cy="49721"/>
          </a:xfrm>
          <a:prstGeom prst="mathEqual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95262" y="5641424"/>
            <a:ext cx="933615" cy="45719"/>
          </a:xfrm>
          <a:prstGeom prst="mathEqual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064446" y="5953988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95207" y="1533415"/>
            <a:ext cx="6228286" cy="70727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5400">
                <a:ln w="6350">
                  <a:noFill/>
                </a:ln>
                <a:gradFill>
                  <a:gsLst>
                    <a:gs pos="29000">
                      <a:srgbClr val="FFFFFF">
                        <a:alpha val="0"/>
                      </a:srgbClr>
                    </a:gs>
                    <a:gs pos="100000">
                      <a:srgbClr val="5CD3FF">
                        <a:alpha val="100000"/>
                      </a:srgbClr>
                    </a:gs>
                  </a:gsLst>
                  <a:lin ang="16200000" scaled="0"/>
                </a:gradFill>
                <a:latin typeface="OPPOSans R"/>
                <a:ea typeface="OPPOSans R"/>
                <a:cs typeface="OPPOSans R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95207" y="2255540"/>
            <a:ext cx="7015686" cy="2805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9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Leveraging LLMs for Supply Chain Excellence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300808" y="375256"/>
            <a:ext cx="4759098" cy="3748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600">
                <a:ln w="12700">
                  <a:noFill/>
                </a:ln>
                <a:gradFill>
                  <a:gsLst>
                    <a:gs pos="20000">
                      <a:srgbClr val="5CD3FF">
                        <a:alpha val="100000"/>
                      </a:srgbClr>
                    </a:gs>
                    <a:gs pos="78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948765" y="6055271"/>
            <a:ext cx="125298" cy="1252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171211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393657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66214" y="3987800"/>
            <a:ext cx="6228286" cy="2171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488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Knowledge Graphs + LLMs in SCM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863749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117446" y="8355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096000" y="1389763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026015" y="1684758"/>
            <a:ext cx="4470659" cy="2025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Nodes represent products, suppliers, warehouses, and regulations.
Edges represent relationships such as "supplies," "located in," and "complies with".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026015" y="1125539"/>
            <a:ext cx="4470659" cy="504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Nodes and Edges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57849" y="1505486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099175" y="4132961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029190" y="4427956"/>
            <a:ext cx="4470659" cy="2025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case: Sustainable sourcing.
LLM generates comparative reports based on cost, risk, and sustainability metrics retrieved from the knowledge graph.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029190" y="3868738"/>
            <a:ext cx="4470659" cy="504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LLM + KG Integration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261024" y="4248684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5513" t="0" r="50000" b="0"/>
          <a:stretch>
            <a:fillRect/>
          </a:stretch>
        </p:blipFill>
        <p:spPr>
          <a:xfrm rot="0" flipH="0" flipV="0">
            <a:off x="1089782" y="1125538"/>
            <a:ext cx="4608587" cy="5040311"/>
          </a:xfrm>
          <a:custGeom>
            <a:avLst/>
            <a:gdLst/>
            <a:rect l="l" t="t" r="r" b="b"/>
            <a:pathLst>
              <a:path w="4610100" h="5041900">
                <a:moveTo>
                  <a:pt x="0" y="0"/>
                </a:moveTo>
                <a:lnTo>
                  <a:pt x="4608587" y="0"/>
                </a:lnTo>
                <a:lnTo>
                  <a:pt x="4608587" y="5040311"/>
                </a:lnTo>
                <a:lnTo>
                  <a:pt x="0" y="50403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Building a Supply Chain Knowledge Graph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300808" y="375256"/>
            <a:ext cx="4759098" cy="3748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600">
                <a:ln w="12700">
                  <a:noFill/>
                </a:ln>
                <a:gradFill>
                  <a:gsLst>
                    <a:gs pos="20000">
                      <a:srgbClr val="5CD3FF">
                        <a:alpha val="100000"/>
                      </a:srgbClr>
                    </a:gs>
                    <a:gs pos="78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948765" y="6055271"/>
            <a:ext cx="125298" cy="1252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171211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393657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66214" y="3987800"/>
            <a:ext cx="6228286" cy="2171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Suggested Diagrams to Add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863749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117446" y="8355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827683" y="2394099"/>
            <a:ext cx="7049386" cy="21159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CBOW and Skip- gram models.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700000" flipH="0" flipV="0">
            <a:off x="1464012" y="2672645"/>
            <a:ext cx="1558840" cy="1558840"/>
          </a:xfrm>
          <a:prstGeom prst="roundRect">
            <a:avLst>
              <a:gd name="adj" fmla="val 909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703" t="12344" r="22801" b="10452"/>
          <a:stretch>
            <a:fillRect/>
          </a:stretch>
        </p:blipFill>
        <p:spPr>
          <a:xfrm rot="0" flipH="0" flipV="0">
            <a:off x="1302230" y="2510864"/>
            <a:ext cx="1882402" cy="1882403"/>
          </a:xfrm>
          <a:custGeom>
            <a:avLst/>
            <a:gdLst/>
            <a:rect l="l" t="t" r="r" b="b"/>
            <a:pathLst>
              <a:path w="1882402" h="1882403">
                <a:moveTo>
                  <a:pt x="941202" y="0"/>
                </a:moveTo>
                <a:cubicBezTo>
                  <a:pt x="973912" y="0"/>
                  <a:pt x="1006622" y="12479"/>
                  <a:pt x="1031579" y="37436"/>
                </a:cubicBezTo>
                <a:lnTo>
                  <a:pt x="1844968" y="850824"/>
                </a:lnTo>
                <a:cubicBezTo>
                  <a:pt x="1894881" y="900738"/>
                  <a:pt x="1894881" y="981665"/>
                  <a:pt x="1844968" y="1031579"/>
                </a:cubicBezTo>
                <a:lnTo>
                  <a:pt x="1031579" y="1844968"/>
                </a:lnTo>
                <a:cubicBezTo>
                  <a:pt x="981665" y="1894882"/>
                  <a:pt x="900738" y="1894882"/>
                  <a:pt x="850824" y="1844968"/>
                </a:cubicBezTo>
                <a:lnTo>
                  <a:pt x="37436" y="1031579"/>
                </a:lnTo>
                <a:cubicBezTo>
                  <a:pt x="-12478" y="981665"/>
                  <a:pt x="-12478" y="900738"/>
                  <a:pt x="37436" y="850824"/>
                </a:cubicBezTo>
                <a:lnTo>
                  <a:pt x="850824" y="37436"/>
                </a:lnTo>
                <a:cubicBezTo>
                  <a:pt x="875781" y="12479"/>
                  <a:pt x="908491" y="0"/>
                  <a:pt x="94120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2700000" flipH="0" flipV="0">
            <a:off x="3068817" y="3225242"/>
            <a:ext cx="438606" cy="453646"/>
          </a:xfrm>
          <a:prstGeom prst="roundRect">
            <a:avLst>
              <a:gd name="adj" fmla="val 9091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Word2Vec Architectures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199313" y="1760620"/>
            <a:ext cx="1780674" cy="902369"/>
          </a:xfrm>
          <a:custGeom>
            <a:avLst/>
            <a:gdLst>
              <a:gd name="connsiteX0" fmla="*/ 890337 w 1780674"/>
              <a:gd name="connsiteY0" fmla="*/ 0 h 902369"/>
              <a:gd name="connsiteX1" fmla="*/ 1780674 w 1780674"/>
              <a:gd name="connsiteY1" fmla="*/ 890337 h 902369"/>
              <a:gd name="connsiteX2" fmla="*/ 1780067 w 1780674"/>
              <a:gd name="connsiteY2" fmla="*/ 902369 h 902369"/>
              <a:gd name="connsiteX3" fmla="*/ 608 w 1780674"/>
              <a:gd name="connsiteY3" fmla="*/ 902369 h 902369"/>
              <a:gd name="connsiteX4" fmla="*/ 0 w 1780674"/>
              <a:gd name="connsiteY4" fmla="*/ 890337 h 902369"/>
              <a:gd name="connsiteX5" fmla="*/ 890337 w 1780674"/>
              <a:gd name="connsiteY5" fmla="*/ 0 h 902369"/>
            </a:gdLst>
            <a:rect l="l" t="t" r="r" b="b"/>
            <a:pathLst>
              <a:path w="1780674" h="902369">
                <a:moveTo>
                  <a:pt x="890337" y="0"/>
                </a:moveTo>
                <a:cubicBezTo>
                  <a:pt x="1382057" y="0"/>
                  <a:pt x="1780674" y="398617"/>
                  <a:pt x="1780674" y="890337"/>
                </a:cubicBezTo>
                <a:lnTo>
                  <a:pt x="1780067" y="902369"/>
                </a:lnTo>
                <a:lnTo>
                  <a:pt x="608" y="902369"/>
                </a:lnTo>
                <a:lnTo>
                  <a:pt x="0" y="890337"/>
                </a:lnTo>
                <a:cubicBezTo>
                  <a:pt x="0" y="398617"/>
                  <a:pt x="398617" y="0"/>
                  <a:pt x="89033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415047" y="2662989"/>
            <a:ext cx="9349206" cy="285226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818584" y="2899697"/>
            <a:ext cx="8542132" cy="23184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Visualization of query- key interactions.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877094" y="2047374"/>
            <a:ext cx="425114" cy="42511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15047" y="5408614"/>
            <a:ext cx="9349206" cy="1066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Transformer Self-Attention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534746" y="2625501"/>
            <a:ext cx="7669704" cy="226019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863705" y="2974770"/>
            <a:ext cx="7011786" cy="17775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Nodes for suppliers, products, and locations.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87557" y="2009010"/>
            <a:ext cx="894377" cy="8943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974850" y="2625501"/>
            <a:ext cx="199475" cy="199475"/>
          </a:xfrm>
          <a:prstGeom prst="rect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326290" y="2267209"/>
            <a:ext cx="416910" cy="37797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Supply Chain Knowledge Graph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4337104"/>
            <a:ext cx="1812456" cy="3399515"/>
          </a:xfrm>
          <a:prstGeom prst="roundRect">
            <a:avLst>
              <a:gd name="adj" fmla="val 10964"/>
            </a:avLst>
          </a:prstGeom>
          <a:solidFill>
            <a:schemeClr val="accent1">
              <a:lumMod val="20000"/>
              <a:lumOff val="80000"/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770119" y="2156460"/>
            <a:ext cx="6748779" cy="312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CrewAI agents collaborating on order fulfillment.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633012" y="2155844"/>
            <a:ext cx="71118" cy="37933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2576665" y="3064896"/>
            <a:ext cx="1812456" cy="3069204"/>
          </a:xfrm>
          <a:custGeom>
            <a:avLst/>
            <a:gdLst/>
            <a:rect l="l" t="t" r="r" b="b"/>
            <a:pathLst>
              <a:path w="1812456" h="3069204">
                <a:moveTo>
                  <a:pt x="198718" y="0"/>
                </a:moveTo>
                <a:lnTo>
                  <a:pt x="1613738" y="0"/>
                </a:lnTo>
                <a:cubicBezTo>
                  <a:pt x="1723487" y="0"/>
                  <a:pt x="1812456" y="88969"/>
                  <a:pt x="1812456" y="198718"/>
                </a:cubicBezTo>
                <a:lnTo>
                  <a:pt x="1812456" y="2870486"/>
                </a:lnTo>
                <a:cubicBezTo>
                  <a:pt x="1812456" y="2980235"/>
                  <a:pt x="1723487" y="3069204"/>
                  <a:pt x="1613738" y="3069204"/>
                </a:cubicBezTo>
                <a:lnTo>
                  <a:pt x="198718" y="3069204"/>
                </a:lnTo>
                <a:cubicBezTo>
                  <a:pt x="88969" y="3069204"/>
                  <a:pt x="0" y="2980235"/>
                  <a:pt x="0" y="2870486"/>
                </a:cubicBezTo>
                <a:lnTo>
                  <a:pt x="0" y="198718"/>
                </a:lnTo>
                <a:cubicBezTo>
                  <a:pt x="0" y="88969"/>
                  <a:pt x="88969" y="0"/>
                  <a:pt x="1987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3577" t="0" r="23577" b="0"/>
          <a:stretch>
            <a:fillRect/>
          </a:stretch>
        </p:blipFill>
        <p:spPr>
          <a:xfrm rot="0" flipH="0" flipV="0">
            <a:off x="660400" y="1470991"/>
            <a:ext cx="1812456" cy="2767054"/>
          </a:xfrm>
          <a:custGeom>
            <a:avLst/>
            <a:gdLst/>
            <a:rect l="l" t="t" r="r" b="b"/>
            <a:pathLst>
              <a:path w="1812456" h="2767054">
                <a:moveTo>
                  <a:pt x="198718" y="0"/>
                </a:moveTo>
                <a:lnTo>
                  <a:pt x="1613738" y="0"/>
                </a:lnTo>
                <a:cubicBezTo>
                  <a:pt x="1723487" y="0"/>
                  <a:pt x="1812456" y="88969"/>
                  <a:pt x="1812456" y="198718"/>
                </a:cubicBezTo>
                <a:lnTo>
                  <a:pt x="1812456" y="2568336"/>
                </a:lnTo>
                <a:cubicBezTo>
                  <a:pt x="1812456" y="2678085"/>
                  <a:pt x="1723487" y="2767054"/>
                  <a:pt x="1613738" y="2767054"/>
                </a:cubicBezTo>
                <a:lnTo>
                  <a:pt x="198718" y="2767054"/>
                </a:lnTo>
                <a:cubicBezTo>
                  <a:pt x="88969" y="2767054"/>
                  <a:pt x="0" y="2678085"/>
                  <a:pt x="0" y="2568336"/>
                </a:cubicBezTo>
                <a:lnTo>
                  <a:pt x="0" y="198718"/>
                </a:lnTo>
                <a:cubicBezTo>
                  <a:pt x="0" y="88969"/>
                  <a:pt x="88969" y="0"/>
                  <a:pt x="1987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2576665" y="1458732"/>
            <a:ext cx="1812456" cy="1491201"/>
          </a:xfrm>
          <a:custGeom>
            <a:avLst/>
            <a:gdLst/>
            <a:rect l="l" t="t" r="r" b="b"/>
            <a:pathLst>
              <a:path w="1812456" h="1491201">
                <a:moveTo>
                  <a:pt x="163495" y="0"/>
                </a:moveTo>
                <a:lnTo>
                  <a:pt x="1648961" y="0"/>
                </a:lnTo>
                <a:cubicBezTo>
                  <a:pt x="1739257" y="0"/>
                  <a:pt x="1812456" y="73199"/>
                  <a:pt x="1812456" y="163495"/>
                </a:cubicBezTo>
                <a:lnTo>
                  <a:pt x="1812456" y="1327706"/>
                </a:lnTo>
                <a:cubicBezTo>
                  <a:pt x="1812456" y="1418002"/>
                  <a:pt x="1739257" y="1491201"/>
                  <a:pt x="1648961" y="1491201"/>
                </a:cubicBezTo>
                <a:lnTo>
                  <a:pt x="163495" y="1491201"/>
                </a:lnTo>
                <a:cubicBezTo>
                  <a:pt x="73199" y="1491201"/>
                  <a:pt x="0" y="1418002"/>
                  <a:pt x="0" y="1327706"/>
                </a:cubicBezTo>
                <a:lnTo>
                  <a:pt x="0" y="163495"/>
                </a:lnTo>
                <a:cubicBezTo>
                  <a:pt x="0" y="73199"/>
                  <a:pt x="73199" y="0"/>
                  <a:pt x="16349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Agent Workflow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4070411" flipH="0" flipV="0">
            <a:off x="392268" y="3824355"/>
            <a:ext cx="499381" cy="499381"/>
          </a:xfrm>
          <a:prstGeom prst="flowChartConnector">
            <a:avLst/>
          </a:prstGeom>
          <a:noFill/>
          <a:ln w="9525" cap="sq">
            <a:solidFill>
              <a:schemeClr val="accent1"/>
            </a:solidFill>
            <a:miter/>
          </a:ln>
          <a:effectLst>
            <a:outerShdw dist="0" blurRad="190500" dir="0" sx="100000" sy="100000" kx="0" ky="0" algn="ctr" rotWithShape="0">
              <a:schemeClr val="tx1">
                <a:lumMod val="85000"/>
                <a:lumOff val="15000"/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32146" y="6069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5258743"/>
            <a:ext cx="1768477" cy="950598"/>
          </a:xfrm>
          <a:custGeom>
            <a:avLst/>
            <a:gdLst>
              <a:gd name="connsiteX0" fmla="*/ 300 w 2676562"/>
              <a:gd name="connsiteY0" fmla="*/ 1062659 h 1398242"/>
              <a:gd name="connsiteX1" fmla="*/ 4177 w 2676562"/>
              <a:gd name="connsiteY1" fmla="*/ 100368 h 1398242"/>
              <a:gd name="connsiteX2" fmla="*/ 133166 w 2676562"/>
              <a:gd name="connsiteY2" fmla="*/ 0 h 1398242"/>
              <a:gd name="connsiteX3" fmla="*/ 1447836 w 2676562"/>
              <a:gd name="connsiteY3" fmla="*/ 2563 h 1398242"/>
              <a:gd name="connsiteX4" fmla="*/ 1788764 w 2676562"/>
              <a:gd name="connsiteY4" fmla="*/ 336550 h 1398242"/>
              <a:gd name="connsiteX5" fmla="*/ 2524161 w 2676562"/>
              <a:gd name="connsiteY5" fmla="*/ 332763 h 1398242"/>
              <a:gd name="connsiteX6" fmla="*/ 2676562 w 2676562"/>
              <a:gd name="connsiteY6" fmla="*/ 497863 h 1398242"/>
              <a:gd name="connsiteX7" fmla="*/ 2675693 w 2676562"/>
              <a:gd name="connsiteY7" fmla="*/ 1173784 h 1398242"/>
              <a:gd name="connsiteX8" fmla="*/ 2461864 w 2676562"/>
              <a:gd name="connsiteY8" fmla="*/ 1398242 h 1398242"/>
              <a:gd name="connsiteX9" fmla="*/ 317316 w 2676562"/>
              <a:gd name="connsiteY9" fmla="*/ 1388717 h 1398242"/>
              <a:gd name="connsiteX10" fmla="*/ 300 w 2676562"/>
              <a:gd name="connsiteY10" fmla="*/ 1062659 h 1398242"/>
            </a:gdLst>
            <a:rect l="l" t="t" r="r" b="b"/>
            <a:pathLst>
              <a:path w="2676562" h="1398242">
                <a:moveTo>
                  <a:pt x="300" y="1062659"/>
                </a:moveTo>
                <a:cubicBezTo>
                  <a:pt x="-1583" y="790579"/>
                  <a:pt x="6060" y="372448"/>
                  <a:pt x="4177" y="100368"/>
                </a:cubicBezTo>
                <a:lnTo>
                  <a:pt x="133166" y="0"/>
                </a:lnTo>
                <a:lnTo>
                  <a:pt x="1447836" y="2563"/>
                </a:lnTo>
                <a:lnTo>
                  <a:pt x="1788764" y="336550"/>
                </a:lnTo>
                <a:lnTo>
                  <a:pt x="2524161" y="332763"/>
                </a:lnTo>
                <a:lnTo>
                  <a:pt x="2676562" y="497863"/>
                </a:lnTo>
                <a:cubicBezTo>
                  <a:pt x="2676272" y="723170"/>
                  <a:pt x="2675983" y="948477"/>
                  <a:pt x="2675693" y="1173784"/>
                </a:cubicBezTo>
                <a:lnTo>
                  <a:pt x="2461864" y="1398242"/>
                </a:lnTo>
                <a:lnTo>
                  <a:pt x="317316" y="1388717"/>
                </a:lnTo>
                <a:lnTo>
                  <a:pt x="300" y="1062659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74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36923" y="5490518"/>
            <a:ext cx="906152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36923" y="5837803"/>
            <a:ext cx="1591954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AiPPT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736850" y="5258743"/>
            <a:ext cx="1768477" cy="950598"/>
          </a:xfrm>
          <a:custGeom>
            <a:avLst/>
            <a:gdLst>
              <a:gd name="connsiteX0" fmla="*/ 300 w 2676562"/>
              <a:gd name="connsiteY0" fmla="*/ 1062659 h 1398242"/>
              <a:gd name="connsiteX1" fmla="*/ 4177 w 2676562"/>
              <a:gd name="connsiteY1" fmla="*/ 100368 h 1398242"/>
              <a:gd name="connsiteX2" fmla="*/ 133166 w 2676562"/>
              <a:gd name="connsiteY2" fmla="*/ 0 h 1398242"/>
              <a:gd name="connsiteX3" fmla="*/ 1447836 w 2676562"/>
              <a:gd name="connsiteY3" fmla="*/ 2563 h 1398242"/>
              <a:gd name="connsiteX4" fmla="*/ 1788764 w 2676562"/>
              <a:gd name="connsiteY4" fmla="*/ 336550 h 1398242"/>
              <a:gd name="connsiteX5" fmla="*/ 2524161 w 2676562"/>
              <a:gd name="connsiteY5" fmla="*/ 332763 h 1398242"/>
              <a:gd name="connsiteX6" fmla="*/ 2676562 w 2676562"/>
              <a:gd name="connsiteY6" fmla="*/ 497863 h 1398242"/>
              <a:gd name="connsiteX7" fmla="*/ 2675693 w 2676562"/>
              <a:gd name="connsiteY7" fmla="*/ 1173784 h 1398242"/>
              <a:gd name="connsiteX8" fmla="*/ 2461864 w 2676562"/>
              <a:gd name="connsiteY8" fmla="*/ 1398242 h 1398242"/>
              <a:gd name="connsiteX9" fmla="*/ 317316 w 2676562"/>
              <a:gd name="connsiteY9" fmla="*/ 1388717 h 1398242"/>
              <a:gd name="connsiteX10" fmla="*/ 300 w 2676562"/>
              <a:gd name="connsiteY10" fmla="*/ 1062659 h 1398242"/>
            </a:gdLst>
            <a:rect l="l" t="t" r="r" b="b"/>
            <a:pathLst>
              <a:path w="2676562" h="1398242">
                <a:moveTo>
                  <a:pt x="300" y="1062659"/>
                </a:moveTo>
                <a:cubicBezTo>
                  <a:pt x="-1583" y="790579"/>
                  <a:pt x="6060" y="372448"/>
                  <a:pt x="4177" y="100368"/>
                </a:cubicBezTo>
                <a:lnTo>
                  <a:pt x="133166" y="0"/>
                </a:lnTo>
                <a:lnTo>
                  <a:pt x="1447836" y="2563"/>
                </a:lnTo>
                <a:lnTo>
                  <a:pt x="1788764" y="336550"/>
                </a:lnTo>
                <a:lnTo>
                  <a:pt x="2524161" y="332763"/>
                </a:lnTo>
                <a:lnTo>
                  <a:pt x="2676562" y="497863"/>
                </a:lnTo>
                <a:cubicBezTo>
                  <a:pt x="2676272" y="723170"/>
                  <a:pt x="2675983" y="948477"/>
                  <a:pt x="2675693" y="1173784"/>
                </a:cubicBezTo>
                <a:lnTo>
                  <a:pt x="2461864" y="1398242"/>
                </a:lnTo>
                <a:lnTo>
                  <a:pt x="317316" y="1388717"/>
                </a:lnTo>
                <a:lnTo>
                  <a:pt x="300" y="1062659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gradFill>
              <a:gsLst>
                <a:gs pos="0">
                  <a:schemeClr val="accent1">
                    <a:lumMod val="5000"/>
                    <a:lumOff val="95000"/>
                    <a:alpha val="70000"/>
                  </a:schemeClr>
                </a:gs>
                <a:gs pos="74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913373" y="5490518"/>
            <a:ext cx="677552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913373" y="5837803"/>
            <a:ext cx="1591954" cy="237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202X.XX.XX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103181" y="718559"/>
            <a:ext cx="522605" cy="522605"/>
          </a:xfrm>
          <a:prstGeom prst="mathMultiply">
            <a:avLst>
              <a:gd name="adj1" fmla="val 1312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371375" y="5636419"/>
            <a:ext cx="1110138" cy="49721"/>
          </a:xfrm>
          <a:prstGeom prst="mathEqual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95262" y="5641424"/>
            <a:ext cx="933615" cy="45719"/>
          </a:xfrm>
          <a:prstGeom prst="mathEqual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064446" y="5953988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95207" y="1533415"/>
            <a:ext cx="6228286" cy="70727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5400">
                <a:ln w="6350">
                  <a:noFill/>
                </a:ln>
                <a:gradFill>
                  <a:gsLst>
                    <a:gs pos="29000">
                      <a:srgbClr val="FFFFFF">
                        <a:alpha val="0"/>
                      </a:srgbClr>
                    </a:gs>
                    <a:gs pos="100000">
                      <a:srgbClr val="5CD3FF">
                        <a:alpha val="100000"/>
                      </a:srgbClr>
                    </a:gs>
                  </a:gsLst>
                  <a:lin ang="16200000" scaled="0"/>
                </a:gradFill>
                <a:latin typeface="OPPOSans R"/>
                <a:ea typeface="OPPOSans R"/>
                <a:cs typeface="OPPOSans R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95207" y="2255540"/>
            <a:ext cx="7015686" cy="2805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5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6350" y="0"/>
            <a:ext cx="12204700" cy="6858000"/>
          </a:xfrm>
          <a:prstGeom prst="rect"/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99270" y="655983"/>
            <a:ext cx="10793460" cy="5546034"/>
          </a:xfrm>
          <a:custGeom>
            <a:avLst/>
            <a:gdLst>
              <a:gd name="connsiteX0" fmla="*/ 481317 w 10793460"/>
              <a:gd name="connsiteY0" fmla="*/ 459141 h 5546034"/>
              <a:gd name="connsiteX1" fmla="*/ 481317 w 10793460"/>
              <a:gd name="connsiteY1" fmla="*/ 5086893 h 5546034"/>
              <a:gd name="connsiteX2" fmla="*/ 4817812 w 10793460"/>
              <a:gd name="connsiteY2" fmla="*/ 5086893 h 5546034"/>
              <a:gd name="connsiteX3" fmla="*/ 4817812 w 10793460"/>
              <a:gd name="connsiteY3" fmla="*/ 459141 h 5546034"/>
              <a:gd name="connsiteX4" fmla="*/ 0 w 10793460"/>
              <a:gd name="connsiteY4" fmla="*/ 0 h 5546034"/>
              <a:gd name="connsiteX5" fmla="*/ 10793460 w 10793460"/>
              <a:gd name="connsiteY5" fmla="*/ 0 h 5546034"/>
              <a:gd name="connsiteX6" fmla="*/ 10793460 w 10793460"/>
              <a:gd name="connsiteY6" fmla="*/ 5546034 h 5546034"/>
              <a:gd name="connsiteX7" fmla="*/ 0 w 10793460"/>
              <a:gd name="connsiteY7" fmla="*/ 5546034 h 5546034"/>
            </a:gdLst>
            <a:rect l="l" t="t" r="r" b="b"/>
            <a:pathLst>
              <a:path w="10793460" h="5546034">
                <a:moveTo>
                  <a:pt x="481317" y="459141"/>
                </a:moveTo>
                <a:lnTo>
                  <a:pt x="481317" y="5086893"/>
                </a:lnTo>
                <a:lnTo>
                  <a:pt x="4817812" y="5086893"/>
                </a:lnTo>
                <a:lnTo>
                  <a:pt x="4817812" y="459141"/>
                </a:lnTo>
                <a:close/>
                <a:moveTo>
                  <a:pt x="0" y="0"/>
                </a:moveTo>
                <a:lnTo>
                  <a:pt x="10793460" y="0"/>
                </a:lnTo>
                <a:lnTo>
                  <a:pt x="10793460" y="5546034"/>
                </a:lnTo>
                <a:lnTo>
                  <a:pt x="0" y="5546034"/>
                </a:lnTo>
                <a:close/>
              </a:path>
            </a:pathLst>
          </a:custGeom>
          <a:solidFill>
            <a:schemeClr val="bg1">
              <a:alpha val="97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rot="0" flipH="1" flipV="0">
            <a:off x="7258554" y="2712185"/>
            <a:ext cx="315292" cy="483180"/>
          </a:xfrm>
          <a:prstGeom prst="line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/>
          </a:ln>
        </p:spPr>
      </p:cxnSp>
      <p:cxnSp>
        <p:nvCxnSpPr>
          <p:cNvPr id="6" name="标题 1"/>
          <p:cNvCxnSpPr/>
          <p:nvPr/>
        </p:nvCxnSpPr>
        <p:spPr>
          <a:xfrm rot="0" flipH="0" flipV="0">
            <a:off x="7227021" y="3810081"/>
            <a:ext cx="315292" cy="483180"/>
          </a:xfrm>
          <a:prstGeom prst="line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/>
          </a:ln>
        </p:spPr>
      </p:cxnSp>
      <p:cxnSp>
        <p:nvCxnSpPr>
          <p:cNvPr id="7" name="标题 1"/>
          <p:cNvCxnSpPr/>
          <p:nvPr/>
        </p:nvCxnSpPr>
        <p:spPr>
          <a:xfrm rot="0" flipH="0" flipV="0">
            <a:off x="7227021" y="1697169"/>
            <a:ext cx="315292" cy="483180"/>
          </a:xfrm>
          <a:prstGeom prst="line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/>
          </a:ln>
        </p:spPr>
      </p:cxnSp>
      <p:cxnSp>
        <p:nvCxnSpPr>
          <p:cNvPr id="8" name="标题 1"/>
          <p:cNvCxnSpPr/>
          <p:nvPr/>
        </p:nvCxnSpPr>
        <p:spPr>
          <a:xfrm rot="0" flipH="0" flipV="0">
            <a:off x="6079521" y="878689"/>
            <a:ext cx="0" cy="5100622"/>
          </a:xfrm>
          <a:prstGeom prst="line">
            <a:avLst/>
          </a:prstGeom>
          <a:noFill/>
          <a:ln w="12700" cap="sq">
            <a:solidFill>
              <a:schemeClr val="accent2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 rot="0" flipH="0" flipV="0">
            <a:off x="6060065" y="2665379"/>
            <a:ext cx="45719" cy="1527243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138788" y="385705"/>
            <a:ext cx="748314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11" name="标题 1"/>
          <p:cNvCxnSpPr/>
          <p:nvPr/>
        </p:nvCxnSpPr>
        <p:spPr>
          <a:xfrm rot="0" flipH="0" flipV="0">
            <a:off x="301626" y="134791"/>
            <a:ext cx="0" cy="662282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12" name="标题 1"/>
          <p:cNvCxnSpPr/>
          <p:nvPr/>
        </p:nvCxnSpPr>
        <p:spPr>
          <a:xfrm rot="0" flipH="1" flipV="0">
            <a:off x="11274427" y="385705"/>
            <a:ext cx="748314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13" name="标题 1"/>
          <p:cNvCxnSpPr/>
          <p:nvPr/>
        </p:nvCxnSpPr>
        <p:spPr>
          <a:xfrm rot="0" flipH="1" flipV="0">
            <a:off x="11859903" y="134791"/>
            <a:ext cx="0" cy="662282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14" name="标题 1"/>
          <p:cNvCxnSpPr/>
          <p:nvPr/>
        </p:nvCxnSpPr>
        <p:spPr>
          <a:xfrm rot="0" flipH="0" flipV="1">
            <a:off x="138788" y="6446984"/>
            <a:ext cx="748314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15" name="标题 1"/>
          <p:cNvCxnSpPr/>
          <p:nvPr/>
        </p:nvCxnSpPr>
        <p:spPr>
          <a:xfrm rot="0" flipH="0" flipV="1">
            <a:off x="301626" y="6035616"/>
            <a:ext cx="0" cy="662282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cxnSp>
        <p:nvCxnSpPr>
          <p:cNvPr id="16" name="标题 1"/>
          <p:cNvCxnSpPr/>
          <p:nvPr/>
        </p:nvCxnSpPr>
        <p:spPr>
          <a:xfrm rot="0" flipH="1" flipV="1">
            <a:off x="11274427" y="6446984"/>
            <a:ext cx="748314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 rot="0" flipH="0" flipV="0">
            <a:off x="6773168" y="1126438"/>
            <a:ext cx="750025" cy="7500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dist="165100" blurRad="203200" dir="2700000" sx="100000" sy="100000" kx="0" ky="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rot="0" flipH="1" flipV="1">
            <a:off x="11859903" y="6035616"/>
            <a:ext cx="0" cy="662282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9" name="标题 1"/>
          <p:cNvSpPr txBox="1"/>
          <p:nvPr/>
        </p:nvSpPr>
        <p:spPr>
          <a:xfrm rot="0" flipH="0" flipV="0">
            <a:off x="7213181" y="2081892"/>
            <a:ext cx="750025" cy="750025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/>
          </a:ln>
          <a:effectLst>
            <a:outerShdw dist="165100" blurRad="203200" dir="2700000" sx="100000" sy="100000" kx="0" ky="0" algn="tl" rotWithShape="0">
              <a:schemeClr val="accent2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944684" y="1286625"/>
            <a:ext cx="4064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 rot="0" flipH="1" flipV="0">
            <a:off x="7258554" y="4667057"/>
            <a:ext cx="315292" cy="483180"/>
          </a:xfrm>
          <a:prstGeom prst="line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/>
          </a:ln>
        </p:spPr>
      </p:cxnSp>
      <p:sp>
        <p:nvSpPr>
          <p:cNvPr id="22" name="标题 1"/>
          <p:cNvSpPr txBox="1"/>
          <p:nvPr/>
        </p:nvSpPr>
        <p:spPr>
          <a:xfrm rot="0" flipH="0" flipV="0">
            <a:off x="6773168" y="3104581"/>
            <a:ext cx="750025" cy="7500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dist="165100" blurRad="203200" dir="2700000" sx="100000" sy="100000" kx="0" ky="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353229" y="2242079"/>
            <a:ext cx="4699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213181" y="4100375"/>
            <a:ext cx="750025" cy="750025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/>
          </a:ln>
          <a:effectLst>
            <a:outerShdw dist="165100" blurRad="203200" dir="2700000" sx="100000" sy="100000" kx="0" ky="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913216" y="3264768"/>
            <a:ext cx="4699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2398435" y="1885432"/>
            <a:ext cx="1790840" cy="3120828"/>
          </a:xfrm>
          <a:prstGeom prst="rect">
            <a:avLst/>
          </a:prstGeom>
          <a:solidFill>
            <a:schemeClr val="bg1">
              <a:alpha val="97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7957379" y="1079230"/>
            <a:ext cx="1973902" cy="8255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44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Word Embeddings &amp; Contextual Representations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8431335" y="2067516"/>
            <a:ext cx="1973902" cy="8255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44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Transformer Architecture Deep Dive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7931120" y="3112089"/>
            <a:ext cx="1973902" cy="8255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44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LLMs in Supply Chain Management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8512018" y="4100375"/>
            <a:ext cx="2376391" cy="8255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44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Knowledge Graphs + LLMs in SCM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6773168" y="5059453"/>
            <a:ext cx="750025" cy="7500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dist="165100" blurRad="203200" dir="2700000" sx="100000" sy="100000" kx="0" ky="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6912539" y="5219640"/>
            <a:ext cx="4699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05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7931120" y="5066961"/>
            <a:ext cx="1973902" cy="8255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44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Suggested Diagrams to Add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2689819" y="2077251"/>
            <a:ext cx="2362200" cy="2692400"/>
          </a:xfrm>
          <a:prstGeom prst="rect">
            <a:avLst/>
          </a:prstGeom>
          <a:noFill/>
          <a:ln>
            <a:noFill/>
          </a:ln>
          <a:effectLst>
            <a:outerShdw dist="114300" blurRad="203200" dir="2700000" sx="100000" sy="100000" kx="0" ky="0" algn="tl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7353229" y="4260562"/>
            <a:ext cx="469900" cy="3937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300808" y="375256"/>
            <a:ext cx="4759098" cy="3748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600">
                <a:ln w="12700">
                  <a:noFill/>
                </a:ln>
                <a:gradFill>
                  <a:gsLst>
                    <a:gs pos="20000">
                      <a:srgbClr val="5CD3FF">
                        <a:alpha val="100000"/>
                      </a:srgbClr>
                    </a:gs>
                    <a:gs pos="78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948765" y="6055271"/>
            <a:ext cx="125298" cy="1252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171211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393657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66214" y="3987800"/>
            <a:ext cx="6228286" cy="2171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488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Word Embeddings &amp; Contextual Representations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863749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117446" y="8355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1556647" y="1378381"/>
            <a:ext cx="3589020" cy="4855617"/>
          </a:xfrm>
          <a:custGeom>
            <a:avLst/>
            <a:gdLst>
              <a:gd name="connsiteX0" fmla="*/ 0 w 3589020"/>
              <a:gd name="connsiteY0" fmla="*/ 4257435 h 4855617"/>
              <a:gd name="connsiteX1" fmla="*/ 0 w 3589020"/>
              <a:gd name="connsiteY1" fmla="*/ 923709 h 4855617"/>
              <a:gd name="connsiteX2" fmla="*/ 598182 w 3589020"/>
              <a:gd name="connsiteY2" fmla="*/ 325527 h 4855617"/>
              <a:gd name="connsiteX3" fmla="*/ 1554241 w 3589020"/>
              <a:gd name="connsiteY3" fmla="*/ 325527 h 4855617"/>
              <a:gd name="connsiteX4" fmla="*/ 1794510 w 3589020"/>
              <a:gd name="connsiteY4" fmla="*/ 0 h 4855617"/>
              <a:gd name="connsiteX5" fmla="*/ 2034779 w 3589020"/>
              <a:gd name="connsiteY5" fmla="*/ 325527 h 4855617"/>
              <a:gd name="connsiteX6" fmla="*/ 2990838 w 3589020"/>
              <a:gd name="connsiteY6" fmla="*/ 325527 h 4855617"/>
              <a:gd name="connsiteX7" fmla="*/ 3589020 w 3589020"/>
              <a:gd name="connsiteY7" fmla="*/ 923709 h 4855617"/>
              <a:gd name="connsiteX8" fmla="*/ 3589020 w 3589020"/>
              <a:gd name="connsiteY8" fmla="*/ 4257435 h 4855617"/>
              <a:gd name="connsiteX9" fmla="*/ 2990838 w 3589020"/>
              <a:gd name="connsiteY9" fmla="*/ 4855617 h 4855617"/>
              <a:gd name="connsiteX10" fmla="*/ 598182 w 3589020"/>
              <a:gd name="connsiteY10" fmla="*/ 4855617 h 4855617"/>
              <a:gd name="connsiteX11" fmla="*/ 0 w 3589020"/>
              <a:gd name="connsiteY11" fmla="*/ 4257435 h 4855617"/>
            </a:gdLst>
            <a:rect l="l" t="t" r="r" b="b"/>
            <a:pathLst>
              <a:path w="3589020" h="4855617">
                <a:moveTo>
                  <a:pt x="0" y="4257435"/>
                </a:moveTo>
                <a:lnTo>
                  <a:pt x="0" y="923709"/>
                </a:lnTo>
                <a:cubicBezTo>
                  <a:pt x="0" y="593342"/>
                  <a:pt x="267815" y="325527"/>
                  <a:pt x="598182" y="325527"/>
                </a:cubicBezTo>
                <a:lnTo>
                  <a:pt x="1554241" y="325527"/>
                </a:lnTo>
                <a:lnTo>
                  <a:pt x="1794510" y="0"/>
                </a:lnTo>
                <a:lnTo>
                  <a:pt x="2034779" y="325527"/>
                </a:lnTo>
                <a:lnTo>
                  <a:pt x="2990838" y="325527"/>
                </a:lnTo>
                <a:cubicBezTo>
                  <a:pt x="3321205" y="325527"/>
                  <a:pt x="3589020" y="593342"/>
                  <a:pt x="3589020" y="923709"/>
                </a:cubicBezTo>
                <a:lnTo>
                  <a:pt x="3589020" y="4257435"/>
                </a:lnTo>
                <a:cubicBezTo>
                  <a:pt x="3589020" y="4587802"/>
                  <a:pt x="3321205" y="4855617"/>
                  <a:pt x="2990838" y="4855617"/>
                </a:cubicBezTo>
                <a:lnTo>
                  <a:pt x="598182" y="4855617"/>
                </a:lnTo>
                <a:cubicBezTo>
                  <a:pt x="267815" y="4855617"/>
                  <a:pt x="0" y="4587802"/>
                  <a:pt x="0" y="425743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20428" y="2392680"/>
            <a:ext cx="4575810" cy="2827020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63500" dir="0" sx="102000" sy="102000" kx="0" ky="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0468" y="2401375"/>
            <a:ext cx="3935730" cy="62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CBOW and Skip-gram Models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0468" y="3093721"/>
            <a:ext cx="3935730" cy="14782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CBOW predicts target words from context, e.g., "inventory" from "safety stock levels".
Skip- gram predicts context from target words, e.g., "lead time" from "supplier".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51346" y="4404359"/>
            <a:ext cx="529676" cy="60490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0219" t="19406" r="19955" b="28004"/>
          <a:stretch>
            <a:fillRect/>
          </a:stretch>
        </p:blipFill>
        <p:spPr>
          <a:xfrm rot="0" flipH="0" flipV="0">
            <a:off x="6903256" y="2011681"/>
            <a:ext cx="4855616" cy="3589021"/>
          </a:xfrm>
          <a:custGeom>
            <a:avLst/>
            <a:gdLst/>
            <a:rect l="l" t="t" r="r" b="b"/>
            <a:pathLst>
              <a:path w="4851400" h="3594100">
                <a:moveTo>
                  <a:pt x="598182" y="0"/>
                </a:moveTo>
                <a:lnTo>
                  <a:pt x="3931908" y="0"/>
                </a:lnTo>
                <a:cubicBezTo>
                  <a:pt x="4262274" y="0"/>
                  <a:pt x="4530090" y="267815"/>
                  <a:pt x="4530090" y="598182"/>
                </a:cubicBezTo>
                <a:lnTo>
                  <a:pt x="4530090" y="1554241"/>
                </a:lnTo>
                <a:lnTo>
                  <a:pt x="4855616" y="1794510"/>
                </a:lnTo>
                <a:lnTo>
                  <a:pt x="4530090" y="2034779"/>
                </a:lnTo>
                <a:lnTo>
                  <a:pt x="4530090" y="2990839"/>
                </a:lnTo>
                <a:cubicBezTo>
                  <a:pt x="4530090" y="3321206"/>
                  <a:pt x="4262274" y="3589021"/>
                  <a:pt x="3931908" y="3589021"/>
                </a:cubicBezTo>
                <a:lnTo>
                  <a:pt x="598182" y="3589021"/>
                </a:lnTo>
                <a:cubicBezTo>
                  <a:pt x="267814" y="3589021"/>
                  <a:pt x="0" y="3321206"/>
                  <a:pt x="0" y="2990839"/>
                </a:cubicBezTo>
                <a:lnTo>
                  <a:pt x="0" y="598182"/>
                </a:lnTo>
                <a:cubicBezTo>
                  <a:pt x="0" y="267815"/>
                  <a:pt x="267814" y="0"/>
                  <a:pt x="59818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5400000" flipH="0" flipV="0">
            <a:off x="7536555" y="1378381"/>
            <a:ext cx="3589020" cy="4855617"/>
          </a:xfrm>
          <a:custGeom>
            <a:avLst/>
            <a:gdLst>
              <a:gd name="connsiteX0" fmla="*/ 0 w 3589020"/>
              <a:gd name="connsiteY0" fmla="*/ 4257435 h 4855617"/>
              <a:gd name="connsiteX1" fmla="*/ 0 w 3589020"/>
              <a:gd name="connsiteY1" fmla="*/ 923709 h 4855617"/>
              <a:gd name="connsiteX2" fmla="*/ 598182 w 3589020"/>
              <a:gd name="connsiteY2" fmla="*/ 325527 h 4855617"/>
              <a:gd name="connsiteX3" fmla="*/ 1554241 w 3589020"/>
              <a:gd name="connsiteY3" fmla="*/ 325527 h 4855617"/>
              <a:gd name="connsiteX4" fmla="*/ 1794510 w 3589020"/>
              <a:gd name="connsiteY4" fmla="*/ 0 h 4855617"/>
              <a:gd name="connsiteX5" fmla="*/ 2034779 w 3589020"/>
              <a:gd name="connsiteY5" fmla="*/ 325527 h 4855617"/>
              <a:gd name="connsiteX6" fmla="*/ 2990838 w 3589020"/>
              <a:gd name="connsiteY6" fmla="*/ 325527 h 4855617"/>
              <a:gd name="connsiteX7" fmla="*/ 3589020 w 3589020"/>
              <a:gd name="connsiteY7" fmla="*/ 923709 h 4855617"/>
              <a:gd name="connsiteX8" fmla="*/ 3589020 w 3589020"/>
              <a:gd name="connsiteY8" fmla="*/ 4257435 h 4855617"/>
              <a:gd name="connsiteX9" fmla="*/ 2990838 w 3589020"/>
              <a:gd name="connsiteY9" fmla="*/ 4855617 h 4855617"/>
              <a:gd name="connsiteX10" fmla="*/ 598182 w 3589020"/>
              <a:gd name="connsiteY10" fmla="*/ 4855617 h 4855617"/>
              <a:gd name="connsiteX11" fmla="*/ 0 w 3589020"/>
              <a:gd name="connsiteY11" fmla="*/ 4257435 h 4855617"/>
            </a:gdLst>
            <a:rect l="l" t="t" r="r" b="b"/>
            <a:pathLst>
              <a:path w="3589020" h="4855617">
                <a:moveTo>
                  <a:pt x="0" y="4257435"/>
                </a:moveTo>
                <a:lnTo>
                  <a:pt x="0" y="923709"/>
                </a:lnTo>
                <a:cubicBezTo>
                  <a:pt x="0" y="593342"/>
                  <a:pt x="267815" y="325527"/>
                  <a:pt x="598182" y="325527"/>
                </a:cubicBezTo>
                <a:lnTo>
                  <a:pt x="1554241" y="325527"/>
                </a:lnTo>
                <a:lnTo>
                  <a:pt x="1794510" y="0"/>
                </a:lnTo>
                <a:lnTo>
                  <a:pt x="2034779" y="325527"/>
                </a:lnTo>
                <a:lnTo>
                  <a:pt x="2990838" y="325527"/>
                </a:lnTo>
                <a:cubicBezTo>
                  <a:pt x="3321205" y="325527"/>
                  <a:pt x="3589020" y="593342"/>
                  <a:pt x="3589020" y="923709"/>
                </a:cubicBezTo>
                <a:lnTo>
                  <a:pt x="3589020" y="4257435"/>
                </a:lnTo>
                <a:cubicBezTo>
                  <a:pt x="3589020" y="4587802"/>
                  <a:pt x="3321205" y="4855617"/>
                  <a:pt x="2990838" y="4855617"/>
                </a:cubicBezTo>
                <a:lnTo>
                  <a:pt x="598182" y="4855617"/>
                </a:lnTo>
                <a:cubicBezTo>
                  <a:pt x="267815" y="4855617"/>
                  <a:pt x="0" y="4587802"/>
                  <a:pt x="0" y="4257435"/>
                </a:cubicBezTo>
                <a:close/>
              </a:path>
            </a:pathLst>
          </a:custGeom>
          <a:solidFill>
            <a:schemeClr val="accent1">
              <a:alpha val="6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400336" y="2392680"/>
            <a:ext cx="4575810" cy="2827020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63500" dir="0" sx="102000" sy="102000" kx="0" ky="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720375" y="2401375"/>
            <a:ext cx="3935730" cy="62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Limitations of Static Embeddings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720375" y="3093721"/>
            <a:ext cx="3935730" cy="14782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Static embeddings like Word2Vec struggle with polysemy, assigning the same vector to different meanings of a word, such as "bank" in "river bank" and "investment bank".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777873" y="4404359"/>
            <a:ext cx="540368" cy="54036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Word2Vec: Capturing Semantic Relationships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25400" y="1663776"/>
            <a:ext cx="12166600" cy="4659808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 rot="0" flipH="0" flipV="0">
            <a:off x="1465942" y="2628900"/>
            <a:ext cx="4274458" cy="3817374"/>
          </a:xfrm>
          <a:prstGeom prst="roundRect">
            <a:avLst>
              <a:gd name="adj" fmla="val 79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215900" blurRad="596900" dir="5400000" sx="95000" sy="95000" kx="0" ky="0" algn="t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rot="0" flipH="0" flipV="0">
            <a:off x="1832750" y="3675086"/>
            <a:ext cx="926691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 rot="0" flipH="0" flipV="0">
            <a:off x="1757414" y="3833623"/>
            <a:ext cx="3690886" cy="2414777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BERT generates context- aware embeddings, distinguishing "supply" in "supply chain" from "power supply" by generating different vectors.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757414" y="2801474"/>
            <a:ext cx="3693426" cy="804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CD3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Dynamic Context-Aware Embeddings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543857" y="5853228"/>
            <a:ext cx="398692" cy="39869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692980" y="5970677"/>
            <a:ext cx="97769" cy="163794"/>
          </a:xfrm>
          <a:custGeom>
            <a:avLst/>
            <a:gdLst>
              <a:gd name="T0" fmla="*/ 96315 w 281"/>
              <a:gd name="T1" fmla="*/ 79795 h 472"/>
              <a:gd name="T2" fmla="*/ 96315 w 281"/>
              <a:gd name="T3" fmla="*/ 79795 h 472"/>
              <a:gd name="T4" fmla="*/ 10863 w 281"/>
              <a:gd name="T5" fmla="*/ 0 h 472"/>
              <a:gd name="T6" fmla="*/ 0 w 281"/>
              <a:gd name="T7" fmla="*/ 0 h 472"/>
              <a:gd name="T8" fmla="*/ 0 w 281"/>
              <a:gd name="T9" fmla="*/ 10471 h 472"/>
              <a:gd name="T10" fmla="*/ 80021 w 281"/>
              <a:gd name="T11" fmla="*/ 84849 h 472"/>
              <a:gd name="T12" fmla="*/ 0 w 281"/>
              <a:gd name="T13" fmla="*/ 159589 h 472"/>
              <a:gd name="T14" fmla="*/ 0 w 281"/>
              <a:gd name="T15" fmla="*/ 170060 h 472"/>
              <a:gd name="T16" fmla="*/ 10863 w 281"/>
              <a:gd name="T17" fmla="*/ 170060 h 472"/>
              <a:gd name="T18" fmla="*/ 96315 w 281"/>
              <a:gd name="T19" fmla="*/ 90265 h 472"/>
              <a:gd name="T20" fmla="*/ 101384 w 281"/>
              <a:gd name="T21" fmla="*/ 84849 h 472"/>
              <a:gd name="T22" fmla="*/ 96315 w 281"/>
              <a:gd name="T23" fmla="*/ 79795 h 47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rect l="0" t="0" r="r" b="b"/>
            <a:pathLst>
              <a:path w="281" h="472">
                <a:moveTo>
                  <a:pt x="266" y="221"/>
                </a:moveTo>
                <a:lnTo>
                  <a:pt x="266" y="221"/>
                </a:ln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15" y="0"/>
                  <a:pt x="0" y="0"/>
                </a:cubicBezTo>
                <a:cubicBezTo>
                  <a:pt x="0" y="14"/>
                  <a:pt x="0" y="29"/>
                  <a:pt x="0" y="29"/>
                </a:cubicBezTo>
                <a:cubicBezTo>
                  <a:pt x="221" y="235"/>
                  <a:pt x="221" y="235"/>
                  <a:pt x="221" y="235"/>
                </a:cubicBezTo>
                <a:cubicBezTo>
                  <a:pt x="0" y="442"/>
                  <a:pt x="0" y="442"/>
                  <a:pt x="0" y="442"/>
                </a:cubicBezTo>
                <a:cubicBezTo>
                  <a:pt x="0" y="442"/>
                  <a:pt x="0" y="456"/>
                  <a:pt x="0" y="471"/>
                </a:cubicBezTo>
                <a:cubicBezTo>
                  <a:pt x="15" y="471"/>
                  <a:pt x="30" y="471"/>
                  <a:pt x="30" y="471"/>
                </a:cubicBezTo>
                <a:cubicBezTo>
                  <a:pt x="266" y="250"/>
                  <a:pt x="266" y="250"/>
                  <a:pt x="266" y="250"/>
                </a:cubicBezTo>
                <a:cubicBezTo>
                  <a:pt x="280" y="250"/>
                  <a:pt x="280" y="235"/>
                  <a:pt x="280" y="235"/>
                </a:cubicBezTo>
                <a:cubicBezTo>
                  <a:pt x="280" y="235"/>
                  <a:pt x="280" y="221"/>
                  <a:pt x="266" y="221"/>
                </a:cubicBezTo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Transformer Embeddings (Dynamic Context)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300808" y="375256"/>
            <a:ext cx="4759098" cy="3748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600">
                <a:ln w="12700">
                  <a:noFill/>
                </a:ln>
                <a:gradFill>
                  <a:gsLst>
                    <a:gs pos="20000">
                      <a:srgbClr val="5CD3FF">
                        <a:alpha val="100000"/>
                      </a:srgbClr>
                    </a:gs>
                    <a:gs pos="78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948765" y="6055271"/>
            <a:ext cx="125298" cy="1252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171211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393657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66214" y="3987800"/>
            <a:ext cx="6228286" cy="2171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488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Transformer Architecture Deep Dive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863749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117446" y="8355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1178089" y="3840481"/>
            <a:ext cx="5895400" cy="5895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-880331" y="4138239"/>
            <a:ext cx="5360181" cy="536018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348143" y="1130300"/>
            <a:ext cx="603108" cy="6031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766" y="1130300"/>
            <a:ext cx="603108" cy="60310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61389" y="1130300"/>
            <a:ext cx="603108" cy="60310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5348143" y="1927471"/>
            <a:ext cx="45719" cy="35570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515528" y="1874493"/>
            <a:ext cx="5805327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Encoder and Decoder Roles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515528" y="2322212"/>
            <a:ext cx="6003372" cy="7099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Encoder processes input sequences, such as historical sales data.
Decoder generates output sequences, like demand forecasts.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5348143" y="3302014"/>
            <a:ext cx="45719" cy="35570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515528" y="3249036"/>
            <a:ext cx="5805327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Self-Attention Mechanism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515528" y="3696755"/>
            <a:ext cx="6003372" cy="7099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6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 self- attention mechanism links tokens in a sentence to capture relationships. For example, in "Delay in Supplier A causes a shortage of Component B," it connects "Delay" to "shortage".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989478" y="1271386"/>
            <a:ext cx="346930" cy="320935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752001" y="1271386"/>
            <a:ext cx="308638" cy="320934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472701" y="1271386"/>
            <a:ext cx="353992" cy="32093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5348143" y="4732696"/>
            <a:ext cx="45719" cy="35570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15528" y="4679718"/>
            <a:ext cx="5805327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Multi-Head Attention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15528" y="5127437"/>
            <a:ext cx="6003372" cy="7099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6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Multi- head attention allows the model to capture diverse relationships in parallel, such as temporal, spatial, and causal relationships.</a:t>
            </a:r>
            <a:endParaRPr kumimoji="1" lang="zh-CN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950" t="0" r="25950" b="0"/>
          <a:stretch>
            <a:fillRect/>
          </a:stretch>
        </p:blipFill>
        <p:spPr>
          <a:xfrm rot="0" flipH="0" flipV="0">
            <a:off x="660400" y="5877662"/>
            <a:ext cx="3408326" cy="68410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 rot="0" flipH="0" flipV="1">
            <a:off x="1142468" y="1330545"/>
            <a:ext cx="2444189" cy="4547117"/>
          </a:xfrm>
          <a:custGeom>
            <a:avLst/>
            <a:gdLst>
              <a:gd name="connsiteX0" fmla="*/ 152970 w 2199101"/>
              <a:gd name="connsiteY0" fmla="*/ 4647085 h 4647085"/>
              <a:gd name="connsiteX1" fmla="*/ 2046132 w 2199101"/>
              <a:gd name="connsiteY1" fmla="*/ 4647085 h 4647085"/>
              <a:gd name="connsiteX2" fmla="*/ 2199101 w 2199101"/>
              <a:gd name="connsiteY2" fmla="*/ 4494116 h 4647085"/>
              <a:gd name="connsiteX3" fmla="*/ 2199101 w 2199101"/>
              <a:gd name="connsiteY3" fmla="*/ 3835400 h 4647085"/>
              <a:gd name="connsiteX4" fmla="*/ 2199101 w 2199101"/>
              <a:gd name="connsiteY4" fmla="*/ 2742584 h 4647085"/>
              <a:gd name="connsiteX5" fmla="*/ 2199101 w 2199101"/>
              <a:gd name="connsiteY5" fmla="*/ 2687789 h 4647085"/>
              <a:gd name="connsiteX6" fmla="*/ 2199101 w 2199101"/>
              <a:gd name="connsiteY6" fmla="*/ 1959296 h 4647085"/>
              <a:gd name="connsiteX7" fmla="*/ 2199101 w 2199101"/>
              <a:gd name="connsiteY7" fmla="*/ 1904501 h 4647085"/>
              <a:gd name="connsiteX8" fmla="*/ 2199101 w 2199101"/>
              <a:gd name="connsiteY8" fmla="*/ 811685 h 4647085"/>
              <a:gd name="connsiteX9" fmla="*/ 2199101 w 2199101"/>
              <a:gd name="connsiteY9" fmla="*/ 152969 h 4647085"/>
              <a:gd name="connsiteX10" fmla="*/ 2046132 w 2199101"/>
              <a:gd name="connsiteY10" fmla="*/ 0 h 4647085"/>
              <a:gd name="connsiteX11" fmla="*/ 152970 w 2199101"/>
              <a:gd name="connsiteY11" fmla="*/ 0 h 4647085"/>
              <a:gd name="connsiteX12" fmla="*/ 0 w 2199101"/>
              <a:gd name="connsiteY12" fmla="*/ 152969 h 4647085"/>
              <a:gd name="connsiteX13" fmla="*/ 0 w 2199101"/>
              <a:gd name="connsiteY13" fmla="*/ 811685 h 4647085"/>
              <a:gd name="connsiteX14" fmla="*/ 0 w 2199101"/>
              <a:gd name="connsiteY14" fmla="*/ 1904501 h 4647085"/>
              <a:gd name="connsiteX15" fmla="*/ 0 w 2199101"/>
              <a:gd name="connsiteY15" fmla="*/ 1959296 h 4647085"/>
              <a:gd name="connsiteX16" fmla="*/ 0 w 2199101"/>
              <a:gd name="connsiteY16" fmla="*/ 2687789 h 4647085"/>
              <a:gd name="connsiteX17" fmla="*/ 0 w 2199101"/>
              <a:gd name="connsiteY17" fmla="*/ 2742584 h 4647085"/>
              <a:gd name="connsiteX18" fmla="*/ 0 w 2199101"/>
              <a:gd name="connsiteY18" fmla="*/ 3835400 h 4647085"/>
              <a:gd name="connsiteX19" fmla="*/ 0 w 2199101"/>
              <a:gd name="connsiteY19" fmla="*/ 4494116 h 4647085"/>
              <a:gd name="connsiteX20" fmla="*/ 152970 w 2199101"/>
              <a:gd name="connsiteY20" fmla="*/ 4647085 h 4647085"/>
            </a:gdLst>
            <a:rect l="l" t="t" r="r" b="b"/>
            <a:pathLst>
              <a:path w="2199101" h="4647085">
                <a:moveTo>
                  <a:pt x="152970" y="4647085"/>
                </a:moveTo>
                <a:lnTo>
                  <a:pt x="2046132" y="4647085"/>
                </a:lnTo>
                <a:cubicBezTo>
                  <a:pt x="2130614" y="4647085"/>
                  <a:pt x="2199101" y="4578599"/>
                  <a:pt x="2199101" y="4494116"/>
                </a:cubicBezTo>
                <a:lnTo>
                  <a:pt x="2199101" y="3835400"/>
                </a:lnTo>
                <a:lnTo>
                  <a:pt x="2199101" y="2742584"/>
                </a:lnTo>
                <a:lnTo>
                  <a:pt x="2199101" y="2687789"/>
                </a:lnTo>
                <a:lnTo>
                  <a:pt x="2199101" y="1959296"/>
                </a:lnTo>
                <a:lnTo>
                  <a:pt x="2199101" y="1904501"/>
                </a:lnTo>
                <a:lnTo>
                  <a:pt x="2199101" y="811685"/>
                </a:lnTo>
                <a:lnTo>
                  <a:pt x="2199101" y="152969"/>
                </a:lnTo>
                <a:cubicBezTo>
                  <a:pt x="2199101" y="68486"/>
                  <a:pt x="2130614" y="0"/>
                  <a:pt x="2046132" y="0"/>
                </a:cubicBezTo>
                <a:lnTo>
                  <a:pt x="152970" y="0"/>
                </a:lnTo>
                <a:cubicBezTo>
                  <a:pt x="68487" y="0"/>
                  <a:pt x="0" y="68486"/>
                  <a:pt x="0" y="152969"/>
                </a:cubicBezTo>
                <a:lnTo>
                  <a:pt x="0" y="811685"/>
                </a:lnTo>
                <a:lnTo>
                  <a:pt x="0" y="1904501"/>
                </a:lnTo>
                <a:lnTo>
                  <a:pt x="0" y="1959296"/>
                </a:lnTo>
                <a:lnTo>
                  <a:pt x="0" y="2687789"/>
                </a:lnTo>
                <a:lnTo>
                  <a:pt x="0" y="2742584"/>
                </a:lnTo>
                <a:lnTo>
                  <a:pt x="0" y="3835400"/>
                </a:lnTo>
                <a:lnTo>
                  <a:pt x="0" y="4494116"/>
                </a:lnTo>
                <a:cubicBezTo>
                  <a:pt x="0" y="4578599"/>
                  <a:pt x="68487" y="4647085"/>
                  <a:pt x="152970" y="4647085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24270" t="3177" r="18981" b="5428"/>
          <a:stretch>
            <a:fillRect/>
          </a:stretch>
        </p:blipFill>
        <p:spPr>
          <a:xfrm rot="0" flipH="0" flipV="0">
            <a:off x="1205159" y="1386466"/>
            <a:ext cx="2318808" cy="4435276"/>
          </a:xfrm>
          <a:custGeom>
            <a:avLst/>
            <a:gdLst/>
            <a:rect l="l" t="t" r="r" b="b"/>
            <a:pathLst>
              <a:path w="2318808" h="4435276">
                <a:moveTo>
                  <a:pt x="149587" y="0"/>
                </a:moveTo>
                <a:lnTo>
                  <a:pt x="2169221" y="0"/>
                </a:lnTo>
                <a:cubicBezTo>
                  <a:pt x="2251837" y="0"/>
                  <a:pt x="2318808" y="58961"/>
                  <a:pt x="2318808" y="131692"/>
                </a:cubicBezTo>
                <a:lnTo>
                  <a:pt x="2318808" y="774189"/>
                </a:lnTo>
                <a:lnTo>
                  <a:pt x="2318808" y="1879045"/>
                </a:lnTo>
                <a:lnTo>
                  <a:pt x="2318808" y="1885257"/>
                </a:lnTo>
                <a:lnTo>
                  <a:pt x="2318808" y="2550018"/>
                </a:lnTo>
                <a:lnTo>
                  <a:pt x="2318808" y="2556232"/>
                </a:lnTo>
                <a:lnTo>
                  <a:pt x="2318808" y="3661087"/>
                </a:lnTo>
                <a:lnTo>
                  <a:pt x="2318808" y="4303584"/>
                </a:lnTo>
                <a:cubicBezTo>
                  <a:pt x="2318808" y="4376317"/>
                  <a:pt x="2251837" y="4435276"/>
                  <a:pt x="2169221" y="4435276"/>
                </a:cubicBezTo>
                <a:lnTo>
                  <a:pt x="149587" y="4435276"/>
                </a:lnTo>
                <a:cubicBezTo>
                  <a:pt x="66973" y="4435276"/>
                  <a:pt x="0" y="4376317"/>
                  <a:pt x="0" y="4303584"/>
                </a:cubicBezTo>
                <a:lnTo>
                  <a:pt x="0" y="3661087"/>
                </a:lnTo>
                <a:lnTo>
                  <a:pt x="0" y="2556232"/>
                </a:lnTo>
                <a:lnTo>
                  <a:pt x="0" y="2550018"/>
                </a:lnTo>
                <a:lnTo>
                  <a:pt x="0" y="1885257"/>
                </a:lnTo>
                <a:lnTo>
                  <a:pt x="0" y="1879045"/>
                </a:lnTo>
                <a:lnTo>
                  <a:pt x="0" y="774189"/>
                </a:lnTo>
                <a:lnTo>
                  <a:pt x="0" y="131692"/>
                </a:lnTo>
                <a:cubicBezTo>
                  <a:pt x="0" y="58961"/>
                  <a:pt x="66973" y="0"/>
                  <a:pt x="14958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Encoder-Decoder Structure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1300808" y="375256"/>
            <a:ext cx="4759098" cy="3748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600">
                <a:ln w="12700">
                  <a:noFill/>
                </a:ln>
                <a:gradFill>
                  <a:gsLst>
                    <a:gs pos="20000">
                      <a:srgbClr val="5CD3FF">
                        <a:alpha val="100000"/>
                      </a:srgbClr>
                    </a:gs>
                    <a:gs pos="78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948765" y="6055271"/>
            <a:ext cx="125298" cy="1252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171211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393657" y="6055271"/>
            <a:ext cx="125298" cy="125298"/>
          </a:xfrm>
          <a:prstGeom prst="flowChartConnector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66214" y="3987800"/>
            <a:ext cx="6228286" cy="2171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488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LLMs in Supply Chain Management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863749"/>
            <a:ext cx="1561340" cy="285423"/>
          </a:xfrm>
          <a:custGeom>
            <a:avLst/>
            <a:gdLst>
              <a:gd name="connsiteX0" fmla="*/ 1275917 w 1561340"/>
              <a:gd name="connsiteY0" fmla="*/ 0 h 285423"/>
              <a:gd name="connsiteX1" fmla="*/ 1418629 w 1561340"/>
              <a:gd name="connsiteY1" fmla="*/ 0 h 285423"/>
              <a:gd name="connsiteX2" fmla="*/ 1561340 w 1561340"/>
              <a:gd name="connsiteY2" fmla="*/ 142712 h 285423"/>
              <a:gd name="connsiteX3" fmla="*/ 1418629 w 1561340"/>
              <a:gd name="connsiteY3" fmla="*/ 285423 h 285423"/>
              <a:gd name="connsiteX4" fmla="*/ 1275917 w 1561340"/>
              <a:gd name="connsiteY4" fmla="*/ 285423 h 285423"/>
              <a:gd name="connsiteX5" fmla="*/ 1418629 w 1561340"/>
              <a:gd name="connsiteY5" fmla="*/ 142712 h 285423"/>
              <a:gd name="connsiteX6" fmla="*/ 1020732 w 1561340"/>
              <a:gd name="connsiteY6" fmla="*/ 0 h 285423"/>
              <a:gd name="connsiteX7" fmla="*/ 1163444 w 1561340"/>
              <a:gd name="connsiteY7" fmla="*/ 0 h 285423"/>
              <a:gd name="connsiteX8" fmla="*/ 1306155 w 1561340"/>
              <a:gd name="connsiteY8" fmla="*/ 142712 h 285423"/>
              <a:gd name="connsiteX9" fmla="*/ 1163444 w 1561340"/>
              <a:gd name="connsiteY9" fmla="*/ 285423 h 285423"/>
              <a:gd name="connsiteX10" fmla="*/ 1020732 w 1561340"/>
              <a:gd name="connsiteY10" fmla="*/ 285423 h 285423"/>
              <a:gd name="connsiteX11" fmla="*/ 1163444 w 1561340"/>
              <a:gd name="connsiteY11" fmla="*/ 142712 h 285423"/>
              <a:gd name="connsiteX12" fmla="*/ 765549 w 1561340"/>
              <a:gd name="connsiteY12" fmla="*/ 0 h 285423"/>
              <a:gd name="connsiteX13" fmla="*/ 908261 w 1561340"/>
              <a:gd name="connsiteY13" fmla="*/ 0 h 285423"/>
              <a:gd name="connsiteX14" fmla="*/ 1050972 w 1561340"/>
              <a:gd name="connsiteY14" fmla="*/ 142712 h 285423"/>
              <a:gd name="connsiteX15" fmla="*/ 908261 w 1561340"/>
              <a:gd name="connsiteY15" fmla="*/ 285423 h 285423"/>
              <a:gd name="connsiteX16" fmla="*/ 765549 w 1561340"/>
              <a:gd name="connsiteY16" fmla="*/ 285423 h 285423"/>
              <a:gd name="connsiteX17" fmla="*/ 908261 w 1561340"/>
              <a:gd name="connsiteY17" fmla="*/ 142712 h 285423"/>
              <a:gd name="connsiteX18" fmla="*/ 510366 w 1561340"/>
              <a:gd name="connsiteY18" fmla="*/ 0 h 285423"/>
              <a:gd name="connsiteX19" fmla="*/ 653078 w 1561340"/>
              <a:gd name="connsiteY19" fmla="*/ 0 h 285423"/>
              <a:gd name="connsiteX20" fmla="*/ 795789 w 1561340"/>
              <a:gd name="connsiteY20" fmla="*/ 142712 h 285423"/>
              <a:gd name="connsiteX21" fmla="*/ 653078 w 1561340"/>
              <a:gd name="connsiteY21" fmla="*/ 285423 h 285423"/>
              <a:gd name="connsiteX22" fmla="*/ 510366 w 1561340"/>
              <a:gd name="connsiteY22" fmla="*/ 285423 h 285423"/>
              <a:gd name="connsiteX23" fmla="*/ 653078 w 1561340"/>
              <a:gd name="connsiteY23" fmla="*/ 142712 h 285423"/>
              <a:gd name="connsiteX24" fmla="*/ 255183 w 1561340"/>
              <a:gd name="connsiteY24" fmla="*/ 0 h 285423"/>
              <a:gd name="connsiteX25" fmla="*/ 397895 w 1561340"/>
              <a:gd name="connsiteY25" fmla="*/ 0 h 285423"/>
              <a:gd name="connsiteX26" fmla="*/ 540606 w 1561340"/>
              <a:gd name="connsiteY26" fmla="*/ 142712 h 285423"/>
              <a:gd name="connsiteX27" fmla="*/ 397895 w 1561340"/>
              <a:gd name="connsiteY27" fmla="*/ 285423 h 285423"/>
              <a:gd name="connsiteX28" fmla="*/ 255183 w 1561340"/>
              <a:gd name="connsiteY28" fmla="*/ 285423 h 285423"/>
              <a:gd name="connsiteX29" fmla="*/ 397895 w 1561340"/>
              <a:gd name="connsiteY29" fmla="*/ 142712 h 285423"/>
              <a:gd name="connsiteX30" fmla="*/ 0 w 1561340"/>
              <a:gd name="connsiteY30" fmla="*/ 0 h 285423"/>
              <a:gd name="connsiteX31" fmla="*/ 142712 w 1561340"/>
              <a:gd name="connsiteY31" fmla="*/ 0 h 285423"/>
              <a:gd name="connsiteX32" fmla="*/ 285423 w 1561340"/>
              <a:gd name="connsiteY32" fmla="*/ 142712 h 285423"/>
              <a:gd name="connsiteX33" fmla="*/ 142712 w 1561340"/>
              <a:gd name="connsiteY33" fmla="*/ 285423 h 285423"/>
              <a:gd name="connsiteX34" fmla="*/ 0 w 1561340"/>
              <a:gd name="connsiteY34" fmla="*/ 285423 h 285423"/>
              <a:gd name="connsiteX35" fmla="*/ 142712 w 1561340"/>
              <a:gd name="connsiteY35" fmla="*/ 142712 h 285423"/>
            </a:gdLst>
            <a:rect l="l" t="t" r="r" b="b"/>
            <a:pathLst>
              <a:path w="1561340" h="285423">
                <a:moveTo>
                  <a:pt x="1275917" y="0"/>
                </a:moveTo>
                <a:lnTo>
                  <a:pt x="1418629" y="0"/>
                </a:lnTo>
                <a:lnTo>
                  <a:pt x="1561340" y="142712"/>
                </a:lnTo>
                <a:lnTo>
                  <a:pt x="1418629" y="285423"/>
                </a:lnTo>
                <a:lnTo>
                  <a:pt x="1275917" y="285423"/>
                </a:lnTo>
                <a:lnTo>
                  <a:pt x="1418629" y="142712"/>
                </a:lnTo>
                <a:close/>
                <a:moveTo>
                  <a:pt x="1020732" y="0"/>
                </a:moveTo>
                <a:lnTo>
                  <a:pt x="1163444" y="0"/>
                </a:lnTo>
                <a:lnTo>
                  <a:pt x="1306155" y="142712"/>
                </a:lnTo>
                <a:lnTo>
                  <a:pt x="1163444" y="285423"/>
                </a:lnTo>
                <a:lnTo>
                  <a:pt x="1020732" y="285423"/>
                </a:lnTo>
                <a:lnTo>
                  <a:pt x="1163444" y="142712"/>
                </a:lnTo>
                <a:close/>
                <a:moveTo>
                  <a:pt x="765549" y="0"/>
                </a:moveTo>
                <a:lnTo>
                  <a:pt x="908261" y="0"/>
                </a:lnTo>
                <a:lnTo>
                  <a:pt x="1050972" y="142712"/>
                </a:lnTo>
                <a:lnTo>
                  <a:pt x="908261" y="285423"/>
                </a:lnTo>
                <a:lnTo>
                  <a:pt x="765549" y="285423"/>
                </a:lnTo>
                <a:lnTo>
                  <a:pt x="908261" y="142712"/>
                </a:lnTo>
                <a:close/>
                <a:moveTo>
                  <a:pt x="510366" y="0"/>
                </a:moveTo>
                <a:lnTo>
                  <a:pt x="653078" y="0"/>
                </a:lnTo>
                <a:lnTo>
                  <a:pt x="795789" y="142712"/>
                </a:lnTo>
                <a:lnTo>
                  <a:pt x="653078" y="285423"/>
                </a:lnTo>
                <a:lnTo>
                  <a:pt x="510366" y="285423"/>
                </a:lnTo>
                <a:lnTo>
                  <a:pt x="653078" y="142712"/>
                </a:lnTo>
                <a:close/>
                <a:moveTo>
                  <a:pt x="255183" y="0"/>
                </a:moveTo>
                <a:lnTo>
                  <a:pt x="397895" y="0"/>
                </a:lnTo>
                <a:lnTo>
                  <a:pt x="540606" y="142712"/>
                </a:lnTo>
                <a:lnTo>
                  <a:pt x="397895" y="285423"/>
                </a:lnTo>
                <a:lnTo>
                  <a:pt x="255183" y="285423"/>
                </a:lnTo>
                <a:lnTo>
                  <a:pt x="397895" y="142712"/>
                </a:lnTo>
                <a:close/>
                <a:moveTo>
                  <a:pt x="0" y="0"/>
                </a:moveTo>
                <a:lnTo>
                  <a:pt x="142712" y="0"/>
                </a:lnTo>
                <a:lnTo>
                  <a:pt x="285423" y="142712"/>
                </a:lnTo>
                <a:lnTo>
                  <a:pt x="142712" y="285423"/>
                </a:lnTo>
                <a:lnTo>
                  <a:pt x="0" y="285423"/>
                </a:lnTo>
                <a:lnTo>
                  <a:pt x="142712" y="14271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117446" y="8355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flowChartProcess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"/>
          <p:cNvGrpSpPr/>
          <p:nvPr/>
        </p:nvGrpSpPr>
        <p:grpSpPr>
          <a:xfrm>
            <a:off x="818651" y="2062480"/>
            <a:ext cx="1902236" cy="1902234"/>
            <a:chOff x="818651" y="2062480"/>
            <a:chExt cx="1902236" cy="1902234"/>
          </a:xfrm>
        </p:grpSpPr>
        <p:sp>
          <p:nvSpPr>
            <p:cNvPr id="4" name="标题 1"/>
            <p:cNvSpPr txBox="1"/>
            <p:nvPr/>
          </p:nvSpPr>
          <p:spPr>
            <a:xfrm rot="0" flipH="0" flipV="0">
              <a:off x="984545" y="2228374"/>
              <a:ext cx="1570450" cy="1570449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dist="50800" blurRad="50800" dir="5400000" sx="100000" sy="100000" kx="0" ky="0" algn="ctr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0" flipH="0" flipV="0">
              <a:off x="818651" y="2062480"/>
              <a:ext cx="1902236" cy="1902234"/>
            </a:xfrm>
            <a:prstGeom prst="ellipse">
              <a:avLst/>
            </a:prstGeom>
            <a:noFill/>
            <a:ln w="22225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6" name=""/>
          <p:cNvGrpSpPr/>
          <p:nvPr/>
        </p:nvGrpSpPr>
        <p:grpSpPr>
          <a:xfrm>
            <a:off x="3698572" y="2062480"/>
            <a:ext cx="1902236" cy="1902234"/>
            <a:chOff x="3698572" y="2062480"/>
            <a:chExt cx="1902236" cy="1902234"/>
          </a:xfrm>
        </p:grpSpPr>
        <p:sp>
          <p:nvSpPr>
            <p:cNvPr id="7" name="标题 1"/>
            <p:cNvSpPr txBox="1"/>
            <p:nvPr/>
          </p:nvSpPr>
          <p:spPr>
            <a:xfrm rot="0" flipH="0" flipV="0">
              <a:off x="3864466" y="2228374"/>
              <a:ext cx="1570450" cy="1570449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dist="50800" blurRad="50800" dir="5400000" sx="100000" sy="100000" kx="0" ky="0" algn="ctr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0" flipV="0">
              <a:off x="3698572" y="2062480"/>
              <a:ext cx="1902236" cy="1902234"/>
            </a:xfrm>
            <a:prstGeom prst="ellipse">
              <a:avLst/>
            </a:prstGeom>
            <a:noFill/>
            <a:ln w="22225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9" name=""/>
          <p:cNvGrpSpPr/>
          <p:nvPr/>
        </p:nvGrpSpPr>
        <p:grpSpPr>
          <a:xfrm>
            <a:off x="6578493" y="2062480"/>
            <a:ext cx="1902236" cy="1902234"/>
            <a:chOff x="6578493" y="2062480"/>
            <a:chExt cx="1902236" cy="1902234"/>
          </a:xfrm>
        </p:grpSpPr>
        <p:sp>
          <p:nvSpPr>
            <p:cNvPr id="10" name="标题 1"/>
            <p:cNvSpPr txBox="1"/>
            <p:nvPr/>
          </p:nvSpPr>
          <p:spPr>
            <a:xfrm rot="0" flipH="0" flipV="0">
              <a:off x="6744387" y="2228374"/>
              <a:ext cx="1570450" cy="1570449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dist="50800" blurRad="50800" dir="5400000" sx="100000" sy="100000" kx="0" ky="0" algn="ctr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6578493" y="2062480"/>
              <a:ext cx="1902236" cy="1902234"/>
            </a:xfrm>
            <a:prstGeom prst="ellipse">
              <a:avLst/>
            </a:prstGeom>
            <a:noFill/>
            <a:ln w="22225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2" name=""/>
          <p:cNvGrpSpPr/>
          <p:nvPr/>
        </p:nvGrpSpPr>
        <p:grpSpPr>
          <a:xfrm>
            <a:off x="9458413" y="2062480"/>
            <a:ext cx="1902236" cy="1902234"/>
            <a:chOff x="9458413" y="2062480"/>
            <a:chExt cx="1902236" cy="1902234"/>
          </a:xfrm>
        </p:grpSpPr>
        <p:sp>
          <p:nvSpPr>
            <p:cNvPr id="13" name="标题 1"/>
            <p:cNvSpPr txBox="1"/>
            <p:nvPr/>
          </p:nvSpPr>
          <p:spPr>
            <a:xfrm rot="0" flipH="0" flipV="0">
              <a:off x="9624307" y="2228374"/>
              <a:ext cx="1570450" cy="1570449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dist="50800" blurRad="50800" dir="5400000" sx="100000" sy="100000" kx="0" ky="0" algn="ctr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9458413" y="2062480"/>
              <a:ext cx="1902236" cy="1902234"/>
            </a:xfrm>
            <a:prstGeom prst="ellipse">
              <a:avLst/>
            </a:prstGeom>
            <a:noFill/>
            <a:ln w="22225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 rot="0" flipH="0" flipV="0">
            <a:off x="660400" y="4189572"/>
            <a:ext cx="2218738" cy="361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42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Workflow and LLM Tasks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0400" y="4596584"/>
            <a:ext cx="2218738" cy="16391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4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Input historical sales, promotions, weather, and economic indicators.
LLM generates explanations for anomalies and simulates "what- if" scenarios.
Output is a forecast with confidence intervals and actionable insights.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540321" y="4189572"/>
            <a:ext cx="2218738" cy="361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50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Inventory Optimization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540321" y="4596584"/>
            <a:ext cx="2218738" cy="16391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LLM predicts lead time variability and adjusts safety stock levels dynamically.
Example: LLM processes supplier delay alerts and recommends redistributing stock.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420242" y="4189572"/>
            <a:ext cx="2218738" cy="361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05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Out-of-Stock Root Cause Analysis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420242" y="4596584"/>
            <a:ext cx="2218738" cy="16391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LLM classifies OOS causes and extracts relevant entities from data.
Example: LLM identifies a supplier delay due to port strikes and triggers alternate supply actions.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00162" y="4189572"/>
            <a:ext cx="2218738" cy="361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2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Supplier Risk Management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300162" y="4596584"/>
            <a:ext cx="2218738" cy="16391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4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LLM integrates with a knowledge graph to generate risk scores and mitigation plans.
Example: LLM identifies a supplier's risk due to political unrest and suggests switching to an alternative supplier.</a:t>
            </a:r>
            <a:endParaRPr kumimoji="1" lang="zh-CN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12" t="0" r="28912" b="0"/>
          <a:stretch>
            <a:fillRect/>
          </a:stretch>
        </p:blipFill>
        <p:spPr>
          <a:xfrm rot="0" flipH="0" flipV="0">
            <a:off x="984544" y="2228372"/>
            <a:ext cx="1570450" cy="1570450"/>
          </a:xfrm>
          <a:custGeom>
            <a:avLst/>
            <a:gdLst/>
            <a:rect l="l" t="t" r="r" b="b"/>
            <a:pathLst>
              <a:path w="1574800" h="1574800">
                <a:moveTo>
                  <a:pt x="785225" y="0"/>
                </a:moveTo>
                <a:cubicBezTo>
                  <a:pt x="1218893" y="0"/>
                  <a:pt x="1570450" y="351557"/>
                  <a:pt x="1570450" y="785225"/>
                </a:cubicBezTo>
                <a:cubicBezTo>
                  <a:pt x="1570450" y="1218893"/>
                  <a:pt x="1218893" y="1570450"/>
                  <a:pt x="785225" y="1570450"/>
                </a:cubicBezTo>
                <a:cubicBezTo>
                  <a:pt x="351557" y="1570450"/>
                  <a:pt x="0" y="1218893"/>
                  <a:pt x="0" y="785225"/>
                </a:cubicBezTo>
                <a:cubicBezTo>
                  <a:pt x="0" y="351557"/>
                  <a:pt x="351557" y="0"/>
                  <a:pt x="78522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12" t="0" r="28912" b="0"/>
          <a:stretch>
            <a:fillRect/>
          </a:stretch>
        </p:blipFill>
        <p:spPr>
          <a:xfrm rot="0" flipH="0" flipV="0">
            <a:off x="3864465" y="2228372"/>
            <a:ext cx="1570450" cy="1570450"/>
          </a:xfrm>
          <a:custGeom>
            <a:avLst/>
            <a:gdLst/>
            <a:rect l="l" t="t" r="r" b="b"/>
            <a:pathLst>
              <a:path w="1574800" h="1574800">
                <a:moveTo>
                  <a:pt x="785225" y="0"/>
                </a:moveTo>
                <a:cubicBezTo>
                  <a:pt x="1218893" y="0"/>
                  <a:pt x="1570450" y="351557"/>
                  <a:pt x="1570450" y="785225"/>
                </a:cubicBezTo>
                <a:cubicBezTo>
                  <a:pt x="1570450" y="1218893"/>
                  <a:pt x="1218893" y="1570450"/>
                  <a:pt x="785225" y="1570450"/>
                </a:cubicBezTo>
                <a:cubicBezTo>
                  <a:pt x="351557" y="1570450"/>
                  <a:pt x="0" y="1218893"/>
                  <a:pt x="0" y="785225"/>
                </a:cubicBezTo>
                <a:cubicBezTo>
                  <a:pt x="0" y="351557"/>
                  <a:pt x="351557" y="0"/>
                  <a:pt x="78522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12" t="0" r="28912" b="0"/>
          <a:stretch>
            <a:fillRect/>
          </a:stretch>
        </p:blipFill>
        <p:spPr>
          <a:xfrm rot="0" flipH="0" flipV="0">
            <a:off x="6744386" y="2228372"/>
            <a:ext cx="1570450" cy="1570450"/>
          </a:xfrm>
          <a:custGeom>
            <a:avLst/>
            <a:gdLst/>
            <a:rect l="l" t="t" r="r" b="b"/>
            <a:pathLst>
              <a:path w="1574800" h="1574800">
                <a:moveTo>
                  <a:pt x="785225" y="0"/>
                </a:moveTo>
                <a:cubicBezTo>
                  <a:pt x="1218893" y="0"/>
                  <a:pt x="1570450" y="351557"/>
                  <a:pt x="1570450" y="785225"/>
                </a:cubicBezTo>
                <a:cubicBezTo>
                  <a:pt x="1570450" y="1218893"/>
                  <a:pt x="1218893" y="1570450"/>
                  <a:pt x="785225" y="1570450"/>
                </a:cubicBezTo>
                <a:cubicBezTo>
                  <a:pt x="351557" y="1570450"/>
                  <a:pt x="0" y="1218893"/>
                  <a:pt x="0" y="785225"/>
                </a:cubicBezTo>
                <a:cubicBezTo>
                  <a:pt x="0" y="351557"/>
                  <a:pt x="351557" y="0"/>
                  <a:pt x="78522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912" t="0" r="28912" b="0"/>
          <a:stretch>
            <a:fillRect/>
          </a:stretch>
        </p:blipFill>
        <p:spPr>
          <a:xfrm rot="0" flipH="0" flipV="0">
            <a:off x="9624306" y="2228372"/>
            <a:ext cx="1570450" cy="1570450"/>
          </a:xfrm>
          <a:custGeom>
            <a:avLst/>
            <a:gdLst/>
            <a:rect l="l" t="t" r="r" b="b"/>
            <a:pathLst>
              <a:path w="1574800" h="1574800">
                <a:moveTo>
                  <a:pt x="785225" y="0"/>
                </a:moveTo>
                <a:cubicBezTo>
                  <a:pt x="1218893" y="0"/>
                  <a:pt x="1570450" y="351557"/>
                  <a:pt x="1570450" y="785225"/>
                </a:cubicBezTo>
                <a:cubicBezTo>
                  <a:pt x="1570450" y="1218893"/>
                  <a:pt x="1218893" y="1570450"/>
                  <a:pt x="785225" y="1570450"/>
                </a:cubicBezTo>
                <a:cubicBezTo>
                  <a:pt x="351557" y="1570450"/>
                  <a:pt x="0" y="1218893"/>
                  <a:pt x="0" y="785225"/>
                </a:cubicBezTo>
                <a:cubicBezTo>
                  <a:pt x="0" y="351557"/>
                  <a:pt x="351557" y="0"/>
                  <a:pt x="78522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 rot="0" flipH="1" flipV="0">
            <a:off x="-1649186" y="-1646690"/>
            <a:ext cx="3293382" cy="3293380"/>
          </a:xfrm>
          <a:prstGeom prst="ellipse">
            <a:avLst/>
          </a:prstGeom>
          <a:gradFill>
            <a:gsLst>
              <a:gs pos="4000">
                <a:schemeClr val="accent1">
                  <a:alpha val="30000"/>
                </a:scheme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1044659" y="523641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Demand Forecasting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1" flipV="0">
            <a:off x="451793" y="531034"/>
            <a:ext cx="417214" cy="41721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5400000" flipH="0" flipV="0">
            <a:off x="619125" y="687637"/>
            <a:ext cx="120650" cy="104009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5CD3FF"/>
      </a:accent1>
      <a:accent2>
        <a:srgbClr val="1787F2"/>
      </a:accent2>
      <a:accent3>
        <a:srgbClr val="1C59F2"/>
      </a:accent3>
      <a:accent4>
        <a:srgbClr val="04AFF0"/>
      </a:accent4>
      <a:accent5>
        <a:srgbClr val="0070C0"/>
      </a:accent5>
      <a:accent6>
        <a:srgbClr val="119280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